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5"/>
  </p:sldMasterIdLst>
  <p:notesMasterIdLst>
    <p:notesMasterId r:id="rId27"/>
  </p:notesMasterIdLst>
  <p:sldIdLst>
    <p:sldId id="640" r:id="rId6"/>
    <p:sldId id="610" r:id="rId7"/>
    <p:sldId id="270" r:id="rId8"/>
    <p:sldId id="611" r:id="rId9"/>
    <p:sldId id="608" r:id="rId10"/>
    <p:sldId id="617" r:id="rId11"/>
    <p:sldId id="637" r:id="rId12"/>
    <p:sldId id="620" r:id="rId13"/>
    <p:sldId id="621" r:id="rId14"/>
    <p:sldId id="623" r:id="rId15"/>
    <p:sldId id="624" r:id="rId16"/>
    <p:sldId id="626" r:id="rId17"/>
    <p:sldId id="627" r:id="rId18"/>
    <p:sldId id="642" r:id="rId19"/>
    <p:sldId id="628" r:id="rId20"/>
    <p:sldId id="639" r:id="rId21"/>
    <p:sldId id="632" r:id="rId22"/>
    <p:sldId id="616" r:id="rId23"/>
    <p:sldId id="634" r:id="rId24"/>
    <p:sldId id="641" r:id="rId25"/>
    <p:sldId id="636" r:id="rId26"/>
  </p:sldIdLst>
  <p:sldSz cx="9144000" cy="5715000" type="screen16x1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4" d="100"/>
          <a:sy n="84" d="100"/>
        </p:scale>
        <p:origin x="966" y="60"/>
      </p:cViewPr>
      <p:guideLst>
        <p:guide orient="horz" pos="2160"/>
        <p:guide pos="2880"/>
        <p:guide orient="horz" pos="18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D73B3-8EE5-4F76-A5A7-BDF92AC5CCC4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E803C-72CA-4F4D-BCE7-A2AE3FDE2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37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4238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44029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0580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7677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29781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34973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55652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84660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44692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63855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47587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158A1-C6DF-4570-91E1-6520EC721CC0}" type="datetimeFigureOut">
              <a:rPr lang="fa-IR" smtClean="0"/>
              <a:pPr/>
              <a:t>1442/04/17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4425C-AC51-4082-A89B-AF95F669A948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7708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23528" y="1117307"/>
            <a:ext cx="4184204" cy="3840427"/>
          </a:xfrm>
        </p:spPr>
        <p:txBody>
          <a:bodyPr>
            <a:normAutofit fontScale="85000" lnSpcReduction="10000"/>
          </a:bodyPr>
          <a:lstStyle/>
          <a:p>
            <a:pPr algn="r" rtl="1"/>
            <a:r>
              <a:rPr lang="fa-IR" sz="1800" dirty="0" smtClean="0">
                <a:cs typeface="B Yagut"/>
              </a:rPr>
              <a:t>تصویر پرسنلی مدرس :</a:t>
            </a:r>
          </a:p>
          <a:p>
            <a:pPr marL="0" indent="0" algn="r" rtl="1">
              <a:buNone/>
            </a:pPr>
            <a:endParaRPr lang="fa-IR" sz="1800" dirty="0">
              <a:cs typeface="B Yagut"/>
            </a:endParaRPr>
          </a:p>
          <a:p>
            <a:pPr marL="0" indent="0" algn="r" rtl="1">
              <a:buNone/>
            </a:pPr>
            <a:endParaRPr lang="en-US" sz="1800" dirty="0" smtClean="0">
              <a:cs typeface="B Yagut"/>
            </a:endParaRPr>
          </a:p>
          <a:p>
            <a:pPr marL="0" indent="0" algn="r" rtl="1">
              <a:buNone/>
            </a:pPr>
            <a:endParaRPr lang="fa-IR" sz="1800" dirty="0" smtClean="0">
              <a:cs typeface="B Yagut"/>
            </a:endParaRPr>
          </a:p>
          <a:p>
            <a:pPr algn="r" rtl="1"/>
            <a:r>
              <a:rPr lang="fa-IR" sz="2000" dirty="0" smtClean="0">
                <a:cs typeface="B Yagut"/>
              </a:rPr>
              <a:t>نام نام خانوادگی مدرس : </a:t>
            </a:r>
          </a:p>
          <a:p>
            <a:pPr marL="0" indent="0" algn="r" rtl="1">
              <a:buNone/>
            </a:pPr>
            <a:r>
              <a:rPr lang="fa-IR" sz="2000" dirty="0">
                <a:cs typeface="B Yagut"/>
              </a:rPr>
              <a:t> </a:t>
            </a:r>
            <a:r>
              <a:rPr lang="fa-IR" sz="2000" dirty="0" smtClean="0">
                <a:cs typeface="B Yagut"/>
              </a:rPr>
              <a:t> فریبا بهمن پور</a:t>
            </a:r>
          </a:p>
          <a:p>
            <a:pPr marL="0" indent="0" algn="r" rtl="1">
              <a:buNone/>
            </a:pPr>
            <a:endParaRPr lang="fa-IR" sz="2000" dirty="0" smtClean="0">
              <a:cs typeface="B Yagut"/>
            </a:endParaRPr>
          </a:p>
          <a:p>
            <a:pPr algn="r" rtl="1"/>
            <a:r>
              <a:rPr lang="fa-IR" sz="2000" dirty="0" smtClean="0">
                <a:cs typeface="B Yagut"/>
              </a:rPr>
              <a:t>مدرک تحصیلی : </a:t>
            </a:r>
          </a:p>
          <a:p>
            <a:pPr marL="0" indent="0" algn="r" rtl="1">
              <a:buNone/>
            </a:pPr>
            <a:r>
              <a:rPr lang="fa-IR" sz="2000" dirty="0">
                <a:cs typeface="B Yagut"/>
              </a:rPr>
              <a:t> </a:t>
            </a:r>
            <a:r>
              <a:rPr lang="fa-IR" sz="2000" dirty="0" smtClean="0">
                <a:cs typeface="B Yagut"/>
              </a:rPr>
              <a:t> کارشناس ارشد پرستاری جامعه نگر</a:t>
            </a:r>
          </a:p>
          <a:p>
            <a:pPr marL="0" indent="0" algn="r" rtl="1">
              <a:buNone/>
            </a:pPr>
            <a:endParaRPr lang="fa-IR" sz="2000" dirty="0" smtClean="0">
              <a:cs typeface="B Yagut"/>
            </a:endParaRPr>
          </a:p>
          <a:p>
            <a:pPr algn="r" rtl="1"/>
            <a:r>
              <a:rPr lang="fa-IR" sz="2000" dirty="0" smtClean="0">
                <a:cs typeface="B Yagut"/>
              </a:rPr>
              <a:t>موقعیت اشتغال سازمانی :</a:t>
            </a:r>
          </a:p>
          <a:p>
            <a:pPr marL="0" indent="0" algn="r" rtl="1">
              <a:buNone/>
            </a:pPr>
            <a:r>
              <a:rPr lang="fa-IR" sz="2000" dirty="0" smtClean="0">
                <a:cs typeface="B Yagut"/>
              </a:rPr>
              <a:t>مربی پرستاری مرکز آموزش بهورزی شهرستان لاهیجان- دانشگاه علوم پزشکی و خدمات بهداشتی درمانی گیلان</a:t>
            </a:r>
          </a:p>
          <a:p>
            <a:pPr marL="0" indent="0" algn="r" rtl="1">
              <a:buNone/>
            </a:pPr>
            <a:endParaRPr lang="en-US" sz="2000" dirty="0">
              <a:cs typeface="B Yagut"/>
            </a:endParaRPr>
          </a:p>
        </p:txBody>
      </p:sp>
      <p:sp>
        <p:nvSpPr>
          <p:cNvPr id="2" name="Rectangle 1"/>
          <p:cNvSpPr/>
          <p:nvPr/>
        </p:nvSpPr>
        <p:spPr>
          <a:xfrm flipV="1">
            <a:off x="5220072" y="337219"/>
            <a:ext cx="3528392" cy="5400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572001" y="1177313"/>
            <a:ext cx="4185791" cy="3840427"/>
          </a:xfrm>
        </p:spPr>
        <p:txBody>
          <a:bodyPr>
            <a:noAutofit/>
          </a:bodyPr>
          <a:lstStyle/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حیطه درس : آناتومی و فیزیو لوژی</a:t>
            </a: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تاریخ آخرین بازنگری : 99/4/10</a:t>
            </a: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نوبت تهیه : 2 </a:t>
            </a:r>
            <a:endParaRPr lang="en-US" sz="20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نام فایل : </a:t>
            </a:r>
            <a:r>
              <a:rPr lang="en-US" sz="1600" dirty="0" err="1" smtClean="0">
                <a:solidFill>
                  <a:prstClr val="black"/>
                </a:solidFill>
                <a:cs typeface="B Yagut" panose="00000400000000000000" pitchFamily="2" charset="-78"/>
              </a:rPr>
              <a:t>Ap</a:t>
            </a:r>
            <a:r>
              <a:rPr lang="en-US" sz="1600" dirty="0" smtClean="0">
                <a:solidFill>
                  <a:prstClr val="black"/>
                </a:solidFill>
                <a:cs typeface="B Yagut" panose="00000400000000000000" pitchFamily="2" charset="-78"/>
              </a:rPr>
              <a:t>- </a:t>
            </a:r>
            <a:r>
              <a:rPr lang="en-US" sz="1600" dirty="0" err="1" smtClean="0">
                <a:solidFill>
                  <a:prstClr val="black"/>
                </a:solidFill>
                <a:cs typeface="B Yagut" panose="00000400000000000000" pitchFamily="2" charset="-78"/>
              </a:rPr>
              <a:t>dastghahe</a:t>
            </a:r>
            <a:r>
              <a:rPr lang="en-US" sz="16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en-US" sz="1600" dirty="0" err="1">
                <a:solidFill>
                  <a:prstClr val="black"/>
                </a:solidFill>
                <a:cs typeface="B Yagut" panose="00000400000000000000" pitchFamily="2" charset="-78"/>
              </a:rPr>
              <a:t>tanafos</a:t>
            </a:r>
            <a:r>
              <a:rPr lang="en-US" sz="16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cs typeface="B Yagut" panose="00000400000000000000" pitchFamily="2" charset="-78"/>
              </a:rPr>
              <a:t>edi2</a:t>
            </a:r>
            <a:r>
              <a:rPr lang="fa-IR" sz="16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شیوه ارزشیابی : نظری و عملی</a:t>
            </a:r>
            <a:endParaRPr lang="en-US" sz="2000" dirty="0" smtClean="0">
              <a:cs typeface="B Yagut" panose="00000400000000000000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37" y="279828"/>
            <a:ext cx="3822440" cy="6548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9826"/>
            <a:ext cx="4032448" cy="6548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0" name="Picture 6" descr="C:\Users\rozhansystem\Desktop\IMAG011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38" y="1177314"/>
            <a:ext cx="1116911" cy="103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19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نای ونایژه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37160" lvl="0" indent="0" algn="just" rtl="1">
              <a:lnSpc>
                <a:spcPct val="110000"/>
              </a:lnSpc>
              <a:spcBef>
                <a:spcPts val="0"/>
              </a:spcBef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پس از حنجره اولین مجرایی که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هوای 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دمی وارد آن می شود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، نای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نام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دارد.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lnSpc>
                <a:spcPct val="110000"/>
              </a:lnSpc>
              <a:spcBef>
                <a:spcPts val="0"/>
              </a:spcBef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8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نای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: این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لوله ضخیم وانعطاف ناپذیر که تقریبا </a:t>
            </a:r>
            <a:r>
              <a:rPr lang="fa-IR" sz="2400" b="1" u="sng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10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سانتیمتر طول دارد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 در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انتهای آن به دوقسمت تقسیم می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شود هر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نایژه وارد یک شش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میشود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endParaRPr lang="fa-IR" sz="2400" dirty="0" smtClean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lnSpc>
                <a:spcPct val="110000"/>
              </a:lnSpc>
              <a:spcBef>
                <a:spcPts val="0"/>
              </a:spcBef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/>
            </a:r>
            <a:b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</a:b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نایژه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به شاخه های کوچکتری تقسیم </a:t>
            </a:r>
            <a:endParaRPr lang="en-US" sz="2400" dirty="0" smtClean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lnSpc>
                <a:spcPct val="110000"/>
              </a:lnSpc>
              <a:spcBef>
                <a:spcPts val="0"/>
              </a:spcBef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شوند واز آنها نایژکهای کوچک </a:t>
            </a:r>
            <a:endParaRPr lang="en-US" sz="2400" dirty="0" smtClean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lnSpc>
                <a:spcPct val="110000"/>
              </a:lnSpc>
              <a:spcBef>
                <a:spcPts val="0"/>
              </a:spcBef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وکوچکتری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به وجود می آیند.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هر</a:t>
            </a:r>
            <a:endParaRPr lang="en-US" sz="2400" dirty="0" smtClean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lnSpc>
                <a:spcPct val="110000"/>
              </a:lnSpc>
              <a:spcBef>
                <a:spcPts val="0"/>
              </a:spcBef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نایژک انتهایی به یک یا چند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خوشه</a:t>
            </a:r>
            <a:endParaRPr lang="en-US" sz="2400" dirty="0" smtClean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lnSpc>
                <a:spcPct val="110000"/>
              </a:lnSpc>
              <a:spcBef>
                <a:spcPts val="0"/>
              </a:spcBef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( کیسه های هوایی ) ختم می شود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endParaRPr lang="fa-IR" sz="2400" dirty="0" smtClean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algn="just"/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6736"/>
            <a:ext cx="2882900" cy="258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OOM002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4945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7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پوشش داخلی مجرای تنفسی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 طول مجاری تحتانی تنفسی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، بافت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پوششی داخل دارای مژکهایی است که با حرکت پارویی خود مایع مخاطی پوشیده شده بر روی سلولهای خود را به آرامی به سمت بالا می رانند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endParaRPr lang="fa-IR" sz="2400" dirty="0" smtClean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بدین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ترتیب ذرات وباکتری های ریز موجود در هوا که به مایع مخاطی چسبیده اندرا دفع نموده واز ورود آنها به کیسه های هوایی جلوگیری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/>
            </a:r>
            <a:b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</a:b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 کنند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هوای آلوده ومواد حاصل از کشیدن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سیگارموجب فلج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کردن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مژکها، عفونت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مجاری تنفسی وبروز بیماری دستگاه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تنفس است.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4" name="ZOOM005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5017740"/>
            <a:ext cx="6096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شش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شش از تعدادی لپ تشکیل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شده، هر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لپ از تعدادی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لپک، و لپکها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ساختمان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هرمی شکلی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هستند که در داخل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آنها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یک یا چندین کیسه هوایی قرار دارد.</a:t>
            </a: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 داخل هر کیسه هوایی خانه های ششی وجود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دارد.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endParaRPr lang="fa-IR" sz="2400" dirty="0" smtClean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(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خانه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ششی منظره اسفنجی شکل شش را ایجاد می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کند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).</a:t>
            </a: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سلول پوششی دیواره کیسه هوایی از یک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طرف</a:t>
            </a:r>
            <a:endParaRPr lang="en-US" sz="2400" dirty="0" smtClean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باهوای تنفسی واز طرف دیگر با مویرگهای </a:t>
            </a:r>
            <a:endParaRPr lang="en-US" sz="2400" dirty="0" smtClean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خونی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 تماسند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، این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وضعیت سبب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آسانی</a:t>
            </a:r>
            <a:endParaRPr lang="en-US" sz="2400" dirty="0" smtClean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تبادل گازهای تنفسی می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گردد.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algn="just"/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5" y="2737487"/>
            <a:ext cx="3060700" cy="234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OOM002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675" y="5094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397227"/>
            <a:ext cx="8229600" cy="5040560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b="1" dirty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 Yagut"/>
                <a:ea typeface="+mj-ea"/>
                <a:cs typeface="B Yagut" panose="00000400000000000000" pitchFamily="2" charset="-78"/>
              </a:rPr>
              <a:t>پرده </a:t>
            </a:r>
            <a:r>
              <a:rPr lang="fa-IR" b="1" dirty="0" smtClean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 Yagut"/>
                <a:ea typeface="+mj-ea"/>
                <a:cs typeface="B Yagut" panose="00000400000000000000" pitchFamily="2" charset="-78"/>
              </a:rPr>
              <a:t>جنب</a:t>
            </a:r>
          </a:p>
          <a:p>
            <a:pPr marL="0" indent="0" algn="just" rtl="1">
              <a:buNone/>
            </a:pPr>
            <a:r>
              <a:rPr lang="fa-IR" sz="2800" dirty="0">
                <a:ln w="6350">
                  <a:noFill/>
                </a:ln>
                <a:latin typeface="B Yagut"/>
                <a:ea typeface="+mj-ea"/>
                <a:cs typeface="B Yagut" panose="00000400000000000000" pitchFamily="2" charset="-78"/>
              </a:rPr>
              <a:t/>
            </a:r>
            <a:br>
              <a:rPr lang="fa-IR" sz="2800" dirty="0">
                <a:ln w="6350">
                  <a:noFill/>
                </a:ln>
                <a:latin typeface="B Yagut"/>
                <a:ea typeface="+mj-ea"/>
                <a:cs typeface="B Yagut" panose="00000400000000000000" pitchFamily="2" charset="-78"/>
              </a:rPr>
            </a:br>
            <a:r>
              <a:rPr lang="fa-IR" sz="2400" dirty="0">
                <a:ln w="6350">
                  <a:noFill/>
                </a:ln>
                <a:latin typeface="B Yagut"/>
                <a:ea typeface="+mj-ea"/>
                <a:cs typeface="B Yagut" panose="00000400000000000000" pitchFamily="2" charset="-78"/>
              </a:rPr>
              <a:t>پرده جنب دو لایه دارد</a:t>
            </a:r>
            <a:r>
              <a:rPr lang="fa-IR" sz="2400" dirty="0" smtClean="0">
                <a:ln w="6350">
                  <a:noFill/>
                </a:ln>
                <a:latin typeface="B Yagut"/>
                <a:ea typeface="+mj-ea"/>
                <a:cs typeface="B Yagut" panose="00000400000000000000" pitchFamily="2" charset="-78"/>
              </a:rPr>
              <a:t>، که شش ها </a:t>
            </a:r>
            <a:r>
              <a:rPr lang="fa-IR" sz="2400" dirty="0">
                <a:ln w="6350">
                  <a:noFill/>
                </a:ln>
                <a:latin typeface="B Yagut"/>
                <a:ea typeface="+mj-ea"/>
                <a:cs typeface="B Yagut" panose="00000400000000000000" pitchFamily="2" charset="-78"/>
              </a:rPr>
              <a:t>را از خارج فرا </a:t>
            </a:r>
            <a:r>
              <a:rPr lang="fa-IR" sz="2400" dirty="0" smtClean="0">
                <a:ln w="6350">
                  <a:noFill/>
                </a:ln>
                <a:latin typeface="B Yagut"/>
                <a:ea typeface="+mj-ea"/>
                <a:cs typeface="B Yagut" panose="00000400000000000000" pitchFamily="2" charset="-78"/>
              </a:rPr>
              <a:t>گرفته در </a:t>
            </a:r>
            <a:r>
              <a:rPr lang="fa-IR" sz="2400" dirty="0">
                <a:ln w="6350">
                  <a:noFill/>
                </a:ln>
                <a:latin typeface="B Yagut"/>
                <a:ea typeface="+mj-ea"/>
                <a:cs typeface="B Yagut" panose="00000400000000000000" pitchFamily="2" charset="-78"/>
              </a:rPr>
              <a:t>فضای بین دولایه جنب کمی مایع وجود دارد که سبب لغزندگی وباز </a:t>
            </a:r>
            <a:r>
              <a:rPr lang="fa-IR" sz="2400" dirty="0" smtClean="0">
                <a:ln w="6350">
                  <a:noFill/>
                </a:ln>
                <a:latin typeface="B Yagut"/>
                <a:ea typeface="+mj-ea"/>
                <a:cs typeface="B Yagut" panose="00000400000000000000" pitchFamily="2" charset="-78"/>
              </a:rPr>
              <a:t>نگه </a:t>
            </a:r>
            <a:r>
              <a:rPr lang="fa-IR" sz="2400" dirty="0">
                <a:ln w="6350">
                  <a:noFill/>
                </a:ln>
                <a:latin typeface="B Yagut"/>
                <a:ea typeface="+mj-ea"/>
                <a:cs typeface="B Yagut" panose="00000400000000000000" pitchFamily="2" charset="-78"/>
              </a:rPr>
              <a:t>داشتن ریه ها می </a:t>
            </a:r>
            <a:r>
              <a:rPr lang="fa-IR" sz="2400" dirty="0" smtClean="0">
                <a:ln w="6350">
                  <a:noFill/>
                </a:ln>
                <a:latin typeface="B Yagut"/>
                <a:ea typeface="+mj-ea"/>
                <a:cs typeface="B Yagut" panose="00000400000000000000" pitchFamily="2" charset="-78"/>
              </a:rPr>
              <a:t>گردد.</a:t>
            </a:r>
            <a:endParaRPr lang="en-US" sz="2400" dirty="0">
              <a:latin typeface="B Yagut"/>
              <a:cs typeface="B Yagut" panose="00000400000000000000" pitchFamily="2" charset="-78"/>
            </a:endParaRPr>
          </a:p>
        </p:txBody>
      </p:sp>
      <p:pic>
        <p:nvPicPr>
          <p:cNvPr id="4" name="Content Placeholder 3" descr="IHCAWLT6OQCAPFCC3VCAQK21MSCAVOPLKXCA0RD54GCAFB5Q77CA768PW2CAYC8UZFCAIVEZWNCAM3KREKCA6SA76DCAZF58QBCAOWYPDQCALAF6TCCAYQ2A90CA7ULHJDCAXN38VHCAQDL29PCAQHJX0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606796"/>
            <a:ext cx="3240360" cy="2760307"/>
          </a:xfrm>
          <a:prstGeom prst="rect">
            <a:avLst/>
          </a:prstGeom>
        </p:spPr>
      </p:pic>
      <p:pic>
        <p:nvPicPr>
          <p:cNvPr id="5" name="ZOOM00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760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7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769268"/>
            <a:ext cx="8229600" cy="4176464"/>
          </a:xfrm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دیافراگم:</a:t>
            </a:r>
          </a:p>
          <a:p>
            <a:pPr marL="225425" indent="-163513" algn="r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   ساختار عضلانی و گنبدی شکل هست که حفره سینه ای را از حفره شکمی جدا می کند.</a:t>
            </a:r>
          </a:p>
          <a:p>
            <a:pPr marL="225425" indent="-163513" algn="r" rtl="1">
              <a:buNone/>
            </a:pPr>
            <a:endParaRPr lang="fa-IR" sz="2400" dirty="0">
              <a:cs typeface="B Yagut" panose="00000400000000000000" pitchFamily="2" charset="-78"/>
            </a:endParaRPr>
          </a:p>
          <a:p>
            <a:pPr marL="225425" indent="-163513" algn="r" rtl="1">
              <a:buNone/>
            </a:pPr>
            <a:endParaRPr lang="fa-IR" sz="2400" dirty="0" smtClean="0">
              <a:cs typeface="B Yagut" panose="00000400000000000000" pitchFamily="2" charset="-78"/>
            </a:endParaRPr>
          </a:p>
          <a:p>
            <a:pPr marL="225425" indent="-163513" algn="r" rtl="1">
              <a:buNone/>
            </a:pPr>
            <a:endParaRPr lang="fa-IR" sz="24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dirty="0" smtClean="0">
                <a:cs typeface="B Yagut" panose="00000400000000000000" pitchFamily="2" charset="-78"/>
              </a:rPr>
              <a:t>عضلات بین دنده ای:</a:t>
            </a:r>
          </a:p>
          <a:p>
            <a:pPr marL="225425" indent="0" algn="r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16 جفت عضله بین دنده ای وجود دارد که فضای بین 12 جفت دنده را اشغال می کند.</a:t>
            </a: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9388"/>
            <a:ext cx="3096344" cy="187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OOM003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9864" y="4873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8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چگونگی دم وبازدم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435280" cy="3771636"/>
          </a:xfrm>
        </p:spPr>
        <p:txBody>
          <a:bodyPr>
            <a:normAutofit lnSpcReduction="10000"/>
          </a:bodyPr>
          <a:lstStyle/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دم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 بازدم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 اصل توسط حرکات قفسه سینه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 عضلات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تنفسی صورت می گیرد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 شش ها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توسط خاصیت ارتجاعی خود از این حرکات طبعیت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/>
            </a:r>
            <a:b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</a:b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 کنند.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عضلات </a:t>
            </a:r>
            <a:r>
              <a:rPr lang="fa-IR" sz="2400" b="1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اصلی 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تنفس :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دیافراگم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وعضلات تنفسی بین دنده ای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است.</a:t>
            </a: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فعالیت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عضله دیافراگم در هنگام تنفس منجر به افزایش حجم قفسه سینه می گردد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 عضلات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بین دنده نیز قفسه سینه رابالا می کشند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 در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نتیجه ریه نیز از قفسه سینه طبعیت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کرده، باز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 شود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وهوا را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به داخل می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کشد. در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هنگام بازدم نیز با برگشت عضلات به حالت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استراحت، قفسه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سینه به ریه فشار آورده وهوای آن خارج می گردد.</a:t>
            </a:r>
          </a:p>
          <a:p>
            <a:pPr algn="just"/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5" name="ZOOM003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4945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0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دستگاه تنفس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17240"/>
            <a:ext cx="7128792" cy="4560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ZOOM003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4873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2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تنظیم تنفس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300"/>
            <a:ext cx="8229600" cy="4047836"/>
          </a:xfrm>
        </p:spPr>
        <p:txBody>
          <a:bodyPr>
            <a:noAutofit/>
          </a:bodyPr>
          <a:lstStyle/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به صورت خودکار توسط مرکز تنفس در بصل النخاع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 پل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مغزی مراکز ارادی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تنفس در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قشر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مخ،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بر مراکز خودکار اثر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گذاشته، شدت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وعمق </a:t>
            </a:r>
            <a:r>
              <a:rPr lang="fa-IR" sz="22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تنفس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را کنترل می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کند.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تنفس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 حال طبیعی در نزد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نوزادان</a:t>
            </a:r>
            <a:r>
              <a:rPr lang="fa-IR" sz="2400" b="1" u="sng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30 تا40</a:t>
            </a: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بار در دقیقه، در کودکان با سن 2-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1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ساله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b="1" u="sng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20 تا30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بار در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دقیقه،</a:t>
            </a:r>
            <a:r>
              <a:rPr lang="en-US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 کودکان با سن 5 -2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سالگی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b="1" u="sng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23</a:t>
            </a:r>
            <a:r>
              <a:rPr lang="en-US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بار در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دقیقه و درنزد شخص بالغ</a:t>
            </a:r>
            <a:r>
              <a:rPr lang="fa-IR" sz="2400" b="1" u="sng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20-</a:t>
            </a:r>
            <a:r>
              <a:rPr lang="en-US" sz="2400" b="1" u="sng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b="1" u="sng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16</a:t>
            </a:r>
            <a:r>
              <a:rPr lang="en-US" sz="2400" u="sng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باردر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دقیقه است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هدف نهایی تنفس :</a:t>
            </a:r>
            <a:r>
              <a:rPr lang="en-US" sz="2400" b="1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رسیدن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اکسیژن به بافت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 تنفس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سلولی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 امکان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آزاد سازی انرژی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مواد غذایی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هست.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algn="just"/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5" name="ZOOM003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4945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7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828435"/>
          </a:xfrm>
        </p:spPr>
        <p:txBody>
          <a:bodyPr>
            <a:normAutofit/>
          </a:bodyPr>
          <a:lstStyle/>
          <a:p>
            <a:r>
              <a:rPr lang="fa-IR" sz="3200" b="1" dirty="0" smtClean="0">
                <a:cs typeface="B Yagut" panose="00000400000000000000" pitchFamily="2" charset="-78"/>
              </a:rPr>
              <a:t>خلاصه نتیجه گیری</a:t>
            </a:r>
            <a:endParaRPr lang="en-US" sz="32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7294"/>
            <a:ext cx="8435280" cy="4107843"/>
          </a:xfrm>
        </p:spPr>
        <p:txBody>
          <a:bodyPr>
            <a:noAutofit/>
          </a:bodyPr>
          <a:lstStyle/>
          <a:p>
            <a:pPr marL="339725" lvl="0" indent="0" algn="just" rtl="1">
              <a:buNone/>
            </a:pPr>
            <a:r>
              <a:rPr lang="fa-IR" sz="2400" dirty="0">
                <a:solidFill>
                  <a:prstClr val="black"/>
                </a:solidFill>
                <a:latin typeface="Times New Roman"/>
                <a:ea typeface="Times New Roman"/>
                <a:cs typeface="B Yagut" panose="00000400000000000000" pitchFamily="2" charset="-78"/>
              </a:rPr>
              <a:t>تامین اکسیژن مورد نیاز با سوخت مواد در سلول ها از راه دستگاه تنفس صورت می </a:t>
            </a:r>
            <a:r>
              <a:rPr lang="fa-IR" sz="2400" dirty="0" smtClean="0">
                <a:solidFill>
                  <a:prstClr val="black"/>
                </a:solidFill>
                <a:latin typeface="Times New Roman"/>
                <a:ea typeface="Times New Roman"/>
                <a:cs typeface="B Yagut" panose="00000400000000000000" pitchFamily="2" charset="-78"/>
              </a:rPr>
              <a:t>گیرد. </a:t>
            </a:r>
            <a:r>
              <a:rPr lang="fa-IR" sz="2400" dirty="0">
                <a:solidFill>
                  <a:prstClr val="black"/>
                </a:solidFill>
                <a:latin typeface="Times New Roman"/>
                <a:ea typeface="Times New Roman"/>
                <a:cs typeface="B Yagut" panose="00000400000000000000" pitchFamily="2" charset="-78"/>
              </a:rPr>
              <a:t>تنفس بدون شک از مهم ترین فعالیت های حیاتی </a:t>
            </a:r>
            <a:r>
              <a:rPr lang="fa-IR" sz="2400" dirty="0" smtClean="0">
                <a:solidFill>
                  <a:prstClr val="black"/>
                </a:solidFill>
                <a:latin typeface="Times New Roman"/>
                <a:ea typeface="Times New Roman"/>
                <a:cs typeface="B Yagut" panose="00000400000000000000" pitchFamily="2" charset="-78"/>
              </a:rPr>
              <a:t>است. </a:t>
            </a:r>
            <a:r>
              <a:rPr lang="fa-IR" sz="2400" dirty="0">
                <a:solidFill>
                  <a:prstClr val="black"/>
                </a:solidFill>
                <a:latin typeface="Times New Roman"/>
                <a:ea typeface="Times New Roman"/>
                <a:cs typeface="B Yagut" panose="00000400000000000000" pitchFamily="2" charset="-78"/>
              </a:rPr>
              <a:t>فردی که هیچ گونه واکنشی به تحریکات از خود نشان </a:t>
            </a:r>
            <a:r>
              <a:rPr lang="fa-IR" sz="2400" dirty="0" smtClean="0">
                <a:solidFill>
                  <a:prstClr val="black"/>
                </a:solidFill>
                <a:latin typeface="Times New Roman"/>
                <a:ea typeface="Times New Roman"/>
                <a:cs typeface="B Yagut" panose="00000400000000000000" pitchFamily="2" charset="-78"/>
              </a:rPr>
              <a:t>ندهد، </a:t>
            </a:r>
            <a:r>
              <a:rPr lang="fa-IR" sz="2400" dirty="0">
                <a:solidFill>
                  <a:prstClr val="black"/>
                </a:solidFill>
                <a:latin typeface="Times New Roman"/>
                <a:ea typeface="Times New Roman"/>
                <a:cs typeface="B Yagut" panose="00000400000000000000" pitchFamily="2" charset="-78"/>
              </a:rPr>
              <a:t>ولی هنوز نفس </a:t>
            </a:r>
            <a:r>
              <a:rPr lang="fa-IR" sz="2400" dirty="0" smtClean="0">
                <a:solidFill>
                  <a:prstClr val="black"/>
                </a:solidFill>
                <a:latin typeface="Times New Roman"/>
                <a:ea typeface="Times New Roman"/>
                <a:cs typeface="B Yagut" panose="00000400000000000000" pitchFamily="2" charset="-78"/>
              </a:rPr>
              <a:t>بکشد، </a:t>
            </a:r>
            <a:r>
              <a:rPr lang="fa-IR" sz="2400" dirty="0">
                <a:solidFill>
                  <a:prstClr val="black"/>
                </a:solidFill>
                <a:latin typeface="Times New Roman"/>
                <a:ea typeface="Times New Roman"/>
                <a:cs typeface="B Yagut" panose="00000400000000000000" pitchFamily="2" charset="-78"/>
              </a:rPr>
              <a:t>زنده محسوب می شود </a:t>
            </a:r>
            <a:r>
              <a:rPr lang="fa-IR" sz="2400" dirty="0" smtClean="0">
                <a:solidFill>
                  <a:prstClr val="black"/>
                </a:solidFill>
                <a:latin typeface="Times New Roman"/>
                <a:ea typeface="Times New Roman"/>
                <a:cs typeface="B Yagut" panose="00000400000000000000" pitchFamily="2" charset="-78"/>
              </a:rPr>
              <a:t>.</a:t>
            </a:r>
          </a:p>
          <a:p>
            <a:pPr marL="176213" lvl="0" indent="60325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دستگاه تنفس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شامل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مجاری تنفسی،</a:t>
            </a:r>
            <a:r>
              <a:rPr lang="en-US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شش ها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،</a:t>
            </a:r>
            <a:r>
              <a:rPr lang="en-US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قفسه سینه،</a:t>
            </a:r>
            <a:r>
              <a:rPr lang="en-US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ماهیچه های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تنفسی میباشد.در حنجره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تعدادی تار یا طناب صوتی وجود دارد که ارتعاش آنها به وسیله بازدم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منجر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به تولید صدا می شود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76213" indent="60325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شش از تعدادی لپ تشکیل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شده، هر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لپ از تعدادی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لپک،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لپکها ساختمان هرمی شکلی هستند که در داخل آن یک یا چندین کیسه هوایی قرار دارد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76213" indent="-176213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دم وبازدم در اصل توسط حرکات قفسه سینه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 عضلات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تنفسی صورت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/>
            </a:r>
            <a:b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</a:b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گیرد.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شش ها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توسط خاصیت ارتجاعی خود از این حرکات طبعیت می کنند.</a:t>
            </a:r>
          </a:p>
          <a:p>
            <a:pPr marL="176213" lvl="0" indent="-176213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/>
            </a:r>
            <a:br>
              <a:rPr lang="fa-IR" sz="22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</a:br>
            <a:endParaRPr lang="fa-IR" sz="22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lvl="0" algn="just" rtl="1">
              <a:lnSpc>
                <a:spcPct val="150000"/>
              </a:lnSpc>
            </a:pPr>
            <a:endParaRPr lang="en-US" sz="2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"/>
            <a:endParaRPr lang="en-US" sz="2200" dirty="0"/>
          </a:p>
        </p:txBody>
      </p:sp>
      <p:pic>
        <p:nvPicPr>
          <p:cNvPr id="5" name="ZOOM00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5305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9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 smtClean="0">
                <a:cs typeface="B Yagut" panose="00000400000000000000" pitchFamily="2" charset="-78"/>
              </a:rPr>
              <a:t>پرسش و تمرین</a:t>
            </a:r>
            <a:endParaRPr lang="en-US" sz="32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938240"/>
          </a:xfrm>
        </p:spPr>
        <p:txBody>
          <a:bodyPr>
            <a:noAutofit/>
          </a:bodyPr>
          <a:lstStyle/>
          <a:p>
            <a:pPr marL="0" lvl="0" indent="0" algn="justLow" rtl="1">
              <a:spcBef>
                <a:spcPts val="0"/>
              </a:spcBef>
              <a:buNone/>
              <a:tabLst>
                <a:tab pos="314325" algn="l"/>
              </a:tabLst>
            </a:pPr>
            <a:r>
              <a:rPr lang="fa-IR" sz="2400" dirty="0" smtClean="0">
                <a:latin typeface="Times New Roman"/>
                <a:ea typeface="Times New Roman"/>
                <a:cs typeface="B Yagut" panose="00000400000000000000" pitchFamily="2" charset="-78"/>
              </a:rPr>
              <a:t>1- بخش </a:t>
            </a:r>
            <a:r>
              <a:rPr lang="fa-IR" sz="2400" dirty="0">
                <a:latin typeface="Times New Roman"/>
                <a:ea typeface="Times New Roman"/>
                <a:cs typeface="B Yagut" panose="00000400000000000000" pitchFamily="2" charset="-78"/>
              </a:rPr>
              <a:t>های مختلف دستگاه تنفس </a:t>
            </a:r>
            <a:r>
              <a:rPr lang="fa-IR" sz="2400" dirty="0" smtClean="0">
                <a:latin typeface="Times New Roman"/>
                <a:ea typeface="Times New Roman"/>
                <a:cs typeface="B Yagut" panose="00000400000000000000" pitchFamily="2" charset="-78"/>
              </a:rPr>
              <a:t>نام ببرید.</a:t>
            </a:r>
          </a:p>
          <a:p>
            <a:pPr marL="0" lvl="0" indent="0" algn="justLow" rtl="1">
              <a:spcBef>
                <a:spcPts val="0"/>
              </a:spcBef>
              <a:buNone/>
              <a:tabLst>
                <a:tab pos="314325" algn="l"/>
              </a:tabLst>
            </a:pPr>
            <a:r>
              <a:rPr lang="fa-IR" sz="2400" dirty="0" smtClean="0">
                <a:latin typeface="Times New Roman"/>
                <a:ea typeface="Times New Roman"/>
                <a:cs typeface="B Yagut" panose="00000400000000000000" pitchFamily="2" charset="-78"/>
              </a:rPr>
              <a:t>2- مجاری تنفسی را نام ببرید.</a:t>
            </a:r>
            <a:endParaRPr lang="en-US" sz="2400" dirty="0" smtClean="0">
              <a:latin typeface="Times New Roman"/>
              <a:ea typeface="Times New Roman"/>
              <a:cs typeface="B Yagut" panose="00000400000000000000" pitchFamily="2" charset="-78"/>
            </a:endParaRPr>
          </a:p>
          <a:p>
            <a:pPr marL="0" lvl="0" indent="0" algn="justLow" rtl="1">
              <a:spcBef>
                <a:spcPts val="0"/>
              </a:spcBef>
              <a:buNone/>
              <a:tabLst>
                <a:tab pos="314325" algn="l"/>
              </a:tabLst>
            </a:pPr>
            <a:r>
              <a:rPr lang="fa-IR" sz="2400" dirty="0" smtClean="0">
                <a:latin typeface="Times New Roman"/>
                <a:ea typeface="Times New Roman"/>
                <a:cs typeface="B Yagut" panose="00000400000000000000" pitchFamily="2" charset="-78"/>
              </a:rPr>
              <a:t>3- اندام های مجاری فوقانی تنفس را نام ببرید.</a:t>
            </a:r>
          </a:p>
          <a:p>
            <a:pPr marL="0" lvl="0" indent="0" algn="justLow" rtl="1">
              <a:spcBef>
                <a:spcPts val="0"/>
              </a:spcBef>
              <a:buNone/>
              <a:tabLst>
                <a:tab pos="314325" algn="l"/>
              </a:tabLst>
            </a:pPr>
            <a:r>
              <a:rPr lang="fa-IR" sz="2400" dirty="0" smtClean="0">
                <a:latin typeface="Times New Roman"/>
                <a:ea typeface="Times New Roman"/>
                <a:cs typeface="B Yagut" panose="00000400000000000000" pitchFamily="2" charset="-78"/>
              </a:rPr>
              <a:t>4- اندام های مجاری تحتانی تنفس را نام ببرید.</a:t>
            </a:r>
            <a:endParaRPr lang="fa-IR" sz="2400" dirty="0">
              <a:latin typeface="Times New Roman"/>
              <a:ea typeface="Times New Roman"/>
              <a:cs typeface="B Yagut" panose="00000400000000000000" pitchFamily="2" charset="-78"/>
            </a:endParaRPr>
          </a:p>
          <a:p>
            <a:pPr marL="0" lvl="0" indent="0" algn="justLow" rtl="1">
              <a:spcBef>
                <a:spcPts val="0"/>
              </a:spcBef>
              <a:buNone/>
              <a:tabLst>
                <a:tab pos="314325" algn="l"/>
              </a:tabLst>
            </a:pPr>
            <a:r>
              <a:rPr lang="fa-IR" sz="2400" dirty="0" smtClean="0">
                <a:latin typeface="Times New Roman"/>
                <a:ea typeface="Times New Roman"/>
                <a:cs typeface="B Yagut" panose="00000400000000000000" pitchFamily="2" charset="-78"/>
              </a:rPr>
              <a:t>5- جایگاه حنجره و عملکرد </a:t>
            </a:r>
            <a:r>
              <a:rPr lang="fa-IR" sz="2400" dirty="0">
                <a:latin typeface="Times New Roman"/>
                <a:ea typeface="Times New Roman"/>
                <a:cs typeface="B Yagut" panose="00000400000000000000" pitchFamily="2" charset="-78"/>
              </a:rPr>
              <a:t>آ</a:t>
            </a:r>
            <a:r>
              <a:rPr lang="fa-IR" sz="2400" dirty="0" smtClean="0">
                <a:latin typeface="Times New Roman"/>
                <a:ea typeface="Times New Roman"/>
                <a:cs typeface="B Yagut" panose="00000400000000000000" pitchFamily="2" charset="-78"/>
              </a:rPr>
              <a:t>نرا توضیح دهید.</a:t>
            </a:r>
            <a:endParaRPr lang="en-US" sz="2400" dirty="0">
              <a:latin typeface="Times New Roman"/>
              <a:ea typeface="Times New Roman"/>
              <a:cs typeface="B Yagut" panose="00000400000000000000" pitchFamily="2" charset="-78"/>
            </a:endParaRPr>
          </a:p>
          <a:p>
            <a:pPr marL="0" lvl="0" indent="0" algn="justLow" rtl="1">
              <a:spcBef>
                <a:spcPts val="0"/>
              </a:spcBef>
              <a:buNone/>
              <a:tabLst>
                <a:tab pos="314325" algn="l"/>
              </a:tabLst>
            </a:pPr>
            <a:r>
              <a:rPr lang="fa-IR" sz="2400" dirty="0" smtClean="0">
                <a:latin typeface="Times New Roman"/>
                <a:ea typeface="Times New Roman"/>
                <a:cs typeface="B Yagut" panose="00000400000000000000" pitchFamily="2" charset="-78"/>
              </a:rPr>
              <a:t>6- ساختمان شش را توضیح دهید.</a:t>
            </a:r>
          </a:p>
          <a:p>
            <a:pPr marL="0" lvl="0" indent="0" algn="justLow" rtl="1">
              <a:spcBef>
                <a:spcPts val="0"/>
              </a:spcBef>
              <a:buNone/>
              <a:tabLst>
                <a:tab pos="314325" algn="l"/>
              </a:tabLst>
            </a:pPr>
            <a:r>
              <a:rPr lang="fa-IR" sz="2400" dirty="0" smtClean="0">
                <a:latin typeface="Times New Roman"/>
                <a:ea typeface="Times New Roman"/>
                <a:cs typeface="B Yagut" panose="00000400000000000000" pitchFamily="2" charset="-78"/>
              </a:rPr>
              <a:t>7- جایگاه دیافراگم وعمکرد آنرا توضیح دهید.</a:t>
            </a:r>
          </a:p>
          <a:p>
            <a:pPr marL="0" lvl="0" indent="0" algn="justLow" rtl="1">
              <a:spcBef>
                <a:spcPts val="0"/>
              </a:spcBef>
              <a:buNone/>
              <a:tabLst>
                <a:tab pos="314325" algn="l"/>
              </a:tabLst>
            </a:pPr>
            <a:r>
              <a:rPr lang="fa-IR" sz="2400" dirty="0" smtClean="0">
                <a:latin typeface="Times New Roman"/>
                <a:ea typeface="Times New Roman"/>
                <a:cs typeface="B Yagut" panose="00000400000000000000" pitchFamily="2" charset="-78"/>
              </a:rPr>
              <a:t>8- </a:t>
            </a:r>
            <a:r>
              <a:rPr lang="fa-IR" sz="2400" dirty="0">
                <a:solidFill>
                  <a:prstClr val="black"/>
                </a:solidFill>
                <a:latin typeface="Times New Roman"/>
                <a:ea typeface="Times New Roman"/>
                <a:cs typeface="B Yagut" panose="00000400000000000000" pitchFamily="2" charset="-78"/>
              </a:rPr>
              <a:t>جایگاه </a:t>
            </a:r>
            <a:r>
              <a:rPr lang="fa-IR" sz="2400" dirty="0" smtClean="0">
                <a:latin typeface="Times New Roman"/>
                <a:ea typeface="Times New Roman"/>
                <a:cs typeface="B Yagut" panose="00000400000000000000" pitchFamily="2" charset="-78"/>
              </a:rPr>
              <a:t>عضلات بین دنده ای </a:t>
            </a:r>
            <a:r>
              <a:rPr lang="fa-IR" sz="2400" dirty="0">
                <a:solidFill>
                  <a:prstClr val="black"/>
                </a:solidFill>
                <a:latin typeface="Times New Roman"/>
                <a:ea typeface="Times New Roman"/>
                <a:cs typeface="B Yagut" panose="00000400000000000000" pitchFamily="2" charset="-78"/>
              </a:rPr>
              <a:t>وعمکرد آنرا توضیح دهید</a:t>
            </a:r>
            <a:r>
              <a:rPr lang="fa-IR" sz="2400" dirty="0" smtClean="0">
                <a:solidFill>
                  <a:prstClr val="black"/>
                </a:solidFill>
                <a:latin typeface="Times New Roman"/>
                <a:ea typeface="Times New Roman"/>
                <a:cs typeface="B Yagut" panose="00000400000000000000" pitchFamily="2" charset="-78"/>
              </a:rPr>
              <a:t>.</a:t>
            </a:r>
            <a:endParaRPr lang="en-US" sz="2400" dirty="0">
              <a:latin typeface="Times New Roman"/>
              <a:ea typeface="Times New Roman"/>
              <a:cs typeface="B Yagut" panose="00000400000000000000" pitchFamily="2" charset="-78"/>
            </a:endParaRPr>
          </a:p>
          <a:p>
            <a:pPr marL="0" lvl="0" indent="0" algn="justLow" rtl="1">
              <a:spcBef>
                <a:spcPts val="0"/>
              </a:spcBef>
              <a:buNone/>
              <a:tabLst>
                <a:tab pos="314325" algn="l"/>
              </a:tabLst>
            </a:pPr>
            <a:r>
              <a:rPr lang="fa-IR" sz="2400" dirty="0" smtClean="0">
                <a:latin typeface="Times New Roman"/>
                <a:ea typeface="Times New Roman"/>
                <a:cs typeface="B Yagut" panose="00000400000000000000" pitchFamily="2" charset="-78"/>
              </a:rPr>
              <a:t>9-</a:t>
            </a:r>
            <a:r>
              <a:rPr lang="fa-IR" sz="2400" dirty="0" smtClean="0">
                <a:solidFill>
                  <a:prstClr val="black"/>
                </a:solidFill>
                <a:latin typeface="Times New Roman"/>
                <a:ea typeface="Times New Roman"/>
                <a:cs typeface="B Yagut" panose="00000400000000000000" pitchFamily="2" charset="-78"/>
              </a:rPr>
              <a:t> </a:t>
            </a:r>
            <a:r>
              <a:rPr lang="fa-IR" sz="2400" dirty="0">
                <a:solidFill>
                  <a:prstClr val="black"/>
                </a:solidFill>
                <a:latin typeface="Times New Roman"/>
                <a:ea typeface="Times New Roman"/>
                <a:cs typeface="B Yagut" panose="00000400000000000000" pitchFamily="2" charset="-78"/>
              </a:rPr>
              <a:t>عمل دم و بازدم را توضیح </a:t>
            </a:r>
            <a:r>
              <a:rPr lang="fa-IR" sz="2400" dirty="0" smtClean="0">
                <a:solidFill>
                  <a:prstClr val="black"/>
                </a:solidFill>
                <a:latin typeface="Times New Roman"/>
                <a:ea typeface="Times New Roman"/>
                <a:cs typeface="B Yagut" panose="00000400000000000000" pitchFamily="2" charset="-78"/>
              </a:rPr>
              <a:t>دهید.</a:t>
            </a:r>
            <a:endParaRPr lang="en-US" sz="2400" dirty="0">
              <a:latin typeface="Times New Roman"/>
              <a:ea typeface="Times New Roman"/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smtClean="0">
                <a:cs typeface="B Yagut" panose="00000400000000000000" pitchFamily="2" charset="-78"/>
              </a:rPr>
              <a:t>10- </a:t>
            </a:r>
            <a:r>
              <a:rPr lang="fa-IR" sz="2400" dirty="0" smtClean="0">
                <a:cs typeface="B Yagut" panose="00000400000000000000" pitchFamily="2" charset="-78"/>
              </a:rPr>
              <a:t>مرکز ارادی و غیر ارادی تنفس را تشریح کنید.</a:t>
            </a: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5" name="ZOOM004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2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37387"/>
            <a:ext cx="8229600" cy="2244080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Yagut"/>
              </a:rPr>
              <a:t>جلسه سوم</a:t>
            </a:r>
          </a:p>
          <a:p>
            <a:pPr marL="0" indent="0" algn="ctr" rtl="1">
              <a:buNone/>
            </a:pPr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Yagut"/>
              </a:rPr>
              <a:t>دستگاه تنفس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/>
            </a:endParaRPr>
          </a:p>
        </p:txBody>
      </p:sp>
      <p:pic>
        <p:nvPicPr>
          <p:cNvPr id="2" name="ZOOM00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4873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8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منابع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Low" rtl="1"/>
            <a:r>
              <a:rPr lang="fa-IR" sz="2400" dirty="0" smtClean="0">
                <a:solidFill>
                  <a:prstClr val="black"/>
                </a:solidFill>
                <a:cs typeface="B Yagut" pitchFamily="2" charset="-78"/>
              </a:rPr>
              <a:t>مجموعه آموزش بهورزی، مباحث مقدماتی، رهبر محمدرضا، ثنایی هستی، تاریخ انتشار </a:t>
            </a:r>
            <a:r>
              <a:rPr lang="fa-IR" sz="2400" dirty="0">
                <a:solidFill>
                  <a:prstClr val="black"/>
                </a:solidFill>
                <a:cs typeface="B Yagut" pitchFamily="2" charset="-78"/>
              </a:rPr>
              <a:t>1396</a:t>
            </a:r>
            <a:r>
              <a:rPr lang="en-US" sz="2400" dirty="0">
                <a:solidFill>
                  <a:prstClr val="black"/>
                </a:solidFill>
                <a:cs typeface="B Yagut" pitchFamily="2" charset="-78"/>
              </a:rPr>
              <a:t> </a:t>
            </a:r>
            <a:endParaRPr lang="fa-IR" sz="2400" dirty="0" smtClean="0">
              <a:solidFill>
                <a:prstClr val="black"/>
              </a:solidFill>
              <a:cs typeface="B Yagut" pitchFamily="2" charset="-78"/>
            </a:endParaRPr>
          </a:p>
          <a:p>
            <a:pPr lvl="0" algn="justLow" rtl="1"/>
            <a:r>
              <a:rPr lang="fa-IR" sz="2400" dirty="0" smtClean="0">
                <a:solidFill>
                  <a:prstClr val="black"/>
                </a:solidFill>
                <a:cs typeface="B Yagut" pitchFamily="2" charset="-78"/>
              </a:rPr>
              <a:t>راس و ویلسون، آناتومی و فیزیولوژی در سلامت  و بیماری،</a:t>
            </a:r>
            <a:r>
              <a:rPr lang="en-US" sz="2400" dirty="0" smtClean="0">
                <a:solidFill>
                  <a:prstClr val="black"/>
                </a:solidFill>
                <a:cs typeface="B Yagut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cs typeface="B Yagut" pitchFamily="2" charset="-78"/>
              </a:rPr>
              <a:t>ترجمه عباس حق دوست- انتشارات سالمی 1388</a:t>
            </a:r>
            <a:endParaRPr lang="fa-IR" sz="2400" dirty="0">
              <a:solidFill>
                <a:prstClr val="black"/>
              </a:solidFill>
              <a:cs typeface="B Yagut" pitchFamily="2" charset="-78"/>
            </a:endParaRPr>
          </a:p>
          <a:p>
            <a:endParaRPr lang="en-US" dirty="0"/>
          </a:p>
        </p:txBody>
      </p:sp>
      <p:pic>
        <p:nvPicPr>
          <p:cNvPr id="5" name="ZOOM008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4837720"/>
            <a:ext cx="6096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4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77247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3600" b="1" dirty="0">
                <a:solidFill>
                  <a:prstClr val="black"/>
                </a:solidFill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43364"/>
            <a:ext cx="8229600" cy="3314403"/>
          </a:xfrm>
        </p:spPr>
        <p:txBody>
          <a:bodyPr>
            <a:normAutofit/>
          </a:bodyPr>
          <a:lstStyle/>
          <a:p>
            <a:pPr marL="0" lvl="0" indent="0" algn="justLow" rtl="1">
              <a:buNone/>
            </a:pP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 - استان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گیلان، رشت، میدان فرهنگ، خیابان آزادگان، معاونت بهداشتی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گیلان</a:t>
            </a:r>
          </a:p>
          <a:p>
            <a:pPr marL="0" lvl="0" indent="0" algn="justLow" rtl="1">
              <a:buNone/>
            </a:pPr>
            <a:endParaRPr lang="fa-IR" sz="24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justLow" rtl="1">
              <a:buNone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- استان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گیلان،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لاهیجان ، خیابان شهید بهشتی، بهشتی 11، مرکز بهداشت شهرستان لاهیجان، مرکز آموزش بهورزی</a:t>
            </a:r>
            <a:endParaRPr lang="en-US" sz="2400" dirty="0"/>
          </a:p>
        </p:txBody>
      </p:sp>
      <p:pic>
        <p:nvPicPr>
          <p:cNvPr id="4" name="ZOOM00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5017740"/>
            <a:ext cx="6096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4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3200" b="1" dirty="0" smtClean="0">
                <a:cs typeface="B Yagut" panose="00000400000000000000" pitchFamily="2" charset="-78"/>
              </a:rPr>
              <a:t>اهداف آموزشی</a:t>
            </a:r>
            <a:endParaRPr lang="en-US" sz="32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68" y="1333500"/>
            <a:ext cx="7698432" cy="3771636"/>
          </a:xfrm>
        </p:spPr>
        <p:txBody>
          <a:bodyPr>
            <a:normAutofit/>
          </a:bodyPr>
          <a:lstStyle/>
          <a:p>
            <a:pPr lvl="0" algn="justLow" rtl="1">
              <a:buNone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انتظار می رود پس از پایان تدریس فراگیر بتواند: </a:t>
            </a:r>
            <a:endParaRPr lang="fa-IR" sz="24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justLow" rtl="1">
              <a:buNone/>
            </a:pPr>
            <a:endParaRPr lang="en-US" sz="2400" dirty="0" smtClean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1-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ساختمان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دستگاه تنفسی انسان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اجزای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آن را شرح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دهد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2-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چگونگی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انجام حرکات دم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باز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دم را شرح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دهد.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3-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چگونگی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نقل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انتقال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گازهای تنفسی را در کیسه های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تنفسی و خون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توضیح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دهد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548640" lvl="0" indent="-411480" algn="r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5" name="ZOOM00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51194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3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b="1" dirty="0" smtClean="0">
                <a:cs typeface="B Yagut" panose="00000400000000000000" pitchFamily="2" charset="-78"/>
              </a:rPr>
              <a:t>فهرست مطالب این جلسه :</a:t>
            </a:r>
            <a:endParaRPr lang="en-US" sz="32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sz="2400" dirty="0" smtClean="0">
                <a:cs typeface="B Yagut"/>
              </a:rPr>
              <a:t>1- ساختمان دستگاه تنفس</a:t>
            </a:r>
          </a:p>
          <a:p>
            <a:pPr marL="0" indent="0" algn="just" rtl="1">
              <a:buNone/>
            </a:pPr>
            <a:r>
              <a:rPr lang="fa-IR" sz="2400" dirty="0" smtClean="0">
                <a:cs typeface="B Yagut"/>
              </a:rPr>
              <a:t>2- تعاریف عملکرد مجاری تنفسی فوقانی</a:t>
            </a:r>
          </a:p>
          <a:p>
            <a:pPr marL="0" indent="0" algn="just" rtl="1">
              <a:buNone/>
            </a:pPr>
            <a:r>
              <a:rPr lang="fa-IR" sz="2400" dirty="0" smtClean="0">
                <a:cs typeface="B Yagut"/>
              </a:rPr>
              <a:t>3- تعاریف عملکرد مجاری تنفسی تحتانی</a:t>
            </a:r>
          </a:p>
          <a:p>
            <a:pPr marL="0" indent="0" algn="just" rtl="1">
              <a:buNone/>
            </a:pPr>
            <a:r>
              <a:rPr lang="fa-IR" sz="2400" dirty="0" smtClean="0">
                <a:cs typeface="B Yagut"/>
              </a:rPr>
              <a:t>4- مکانیسم عمل دم و بازدم</a:t>
            </a:r>
            <a:endParaRPr lang="en-US" sz="2400" dirty="0" smtClean="0">
              <a:cs typeface="B Yagut"/>
            </a:endParaRPr>
          </a:p>
          <a:p>
            <a:pPr marL="0" indent="0" algn="just" rtl="1">
              <a:buNone/>
            </a:pPr>
            <a:r>
              <a:rPr lang="fa-IR" sz="2400" dirty="0" smtClean="0">
                <a:cs typeface="B Yagut"/>
              </a:rPr>
              <a:t>5- تبادلات گازهای تنفسی</a:t>
            </a:r>
          </a:p>
          <a:p>
            <a:pPr algn="r" rtl="1"/>
            <a:endParaRPr lang="en-US" sz="2400" dirty="0">
              <a:cs typeface="B Yagut"/>
            </a:endParaRPr>
          </a:p>
        </p:txBody>
      </p:sp>
      <p:pic>
        <p:nvPicPr>
          <p:cNvPr id="4" name="ZOOM00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4945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مقدمه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1365"/>
            <a:ext cx="8229600" cy="4284368"/>
          </a:xfrm>
        </p:spPr>
        <p:txBody>
          <a:bodyPr>
            <a:no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2000" dirty="0">
                <a:latin typeface="Times New Roman"/>
                <a:ea typeface="Times New Roman"/>
                <a:cs typeface="B Yagut" panose="00000400000000000000" pitchFamily="2" charset="-78"/>
              </a:rPr>
              <a:t>تغذیه اولین مرحله فراهم آوردن انرژی است . در طی عمل گوارش مواد انرژی زایی که وارد بدن شده است به مواد ساده تری تبدیل می شود که پس از جذب وارد سلول ها می شوند . سلول های بدن در آخرین مرحله مواد ساده غذایی را </a:t>
            </a:r>
            <a:r>
              <a:rPr lang="fa-IR" sz="2000" b="1" dirty="0">
                <a:latin typeface="Times New Roman"/>
                <a:ea typeface="Times New Roman"/>
                <a:cs typeface="B Yagut" panose="00000400000000000000" pitchFamily="2" charset="-78"/>
              </a:rPr>
              <a:t>اکسید</a:t>
            </a:r>
            <a:r>
              <a:rPr lang="fa-IR" sz="2000" dirty="0">
                <a:latin typeface="Times New Roman"/>
                <a:ea typeface="Times New Roman"/>
                <a:cs typeface="B Yagut" panose="00000400000000000000" pitchFamily="2" charset="-78"/>
              </a:rPr>
              <a:t> می کنند (می سوزانند) تا از انرژی حاصل استفاده کنند . برای انجام این عمل سلول ها نیاز به اکسیژن دارند . تامین اکسیژن مورد نیاز با سوخت مواد در سلول ها از راه دستگاه تنفس صورت می </a:t>
            </a:r>
            <a:r>
              <a:rPr lang="fa-IR" sz="2000" dirty="0" smtClean="0">
                <a:latin typeface="Times New Roman"/>
                <a:ea typeface="Times New Roman"/>
                <a:cs typeface="B Yagut" panose="00000400000000000000" pitchFamily="2" charset="-78"/>
              </a:rPr>
              <a:t>گیرد</a:t>
            </a:r>
            <a:r>
              <a:rPr lang="en-US" sz="2000" dirty="0" smtClean="0">
                <a:latin typeface="Times New Roman"/>
                <a:ea typeface="Times New Roman"/>
                <a:cs typeface="B Yagut" panose="00000400000000000000" pitchFamily="2" charset="-78"/>
              </a:rPr>
              <a:t>.</a:t>
            </a:r>
            <a:r>
              <a:rPr lang="fa-IR" sz="2000" dirty="0" smtClean="0">
                <a:latin typeface="Times New Roman"/>
                <a:ea typeface="Times New Roman"/>
                <a:cs typeface="B Yagut" panose="00000400000000000000" pitchFamily="2" charset="-78"/>
              </a:rPr>
              <a:t> تنفس </a:t>
            </a:r>
            <a:r>
              <a:rPr lang="fa-IR" sz="2000" dirty="0">
                <a:latin typeface="Times New Roman"/>
                <a:ea typeface="Times New Roman"/>
                <a:cs typeface="B Yagut" panose="00000400000000000000" pitchFamily="2" charset="-78"/>
              </a:rPr>
              <a:t>بدون شک از مهم ترین فعالیت های حیاتی </a:t>
            </a:r>
            <a:r>
              <a:rPr lang="fa-IR" sz="2000" dirty="0" smtClean="0">
                <a:latin typeface="Times New Roman"/>
                <a:ea typeface="Times New Roman"/>
                <a:cs typeface="B Yagut" panose="00000400000000000000" pitchFamily="2" charset="-78"/>
              </a:rPr>
              <a:t>است. </a:t>
            </a:r>
            <a:r>
              <a:rPr lang="fa-IR" sz="2000" dirty="0">
                <a:latin typeface="Times New Roman"/>
                <a:ea typeface="Times New Roman"/>
                <a:cs typeface="B Yagut" panose="00000400000000000000" pitchFamily="2" charset="-78"/>
              </a:rPr>
              <a:t>فردی که هیچ گونه واکنشی به تحریکات از خود نشان ندهد ، ولی هنوز نفس </a:t>
            </a:r>
            <a:r>
              <a:rPr lang="fa-IR" sz="2000" dirty="0" smtClean="0">
                <a:latin typeface="Times New Roman"/>
                <a:ea typeface="Times New Roman"/>
                <a:cs typeface="B Yagut" panose="00000400000000000000" pitchFamily="2" charset="-78"/>
              </a:rPr>
              <a:t>بکشد، </a:t>
            </a:r>
            <a:r>
              <a:rPr lang="fa-IR" sz="2000" dirty="0">
                <a:latin typeface="Times New Roman"/>
                <a:ea typeface="Times New Roman"/>
                <a:cs typeface="B Yagut" panose="00000400000000000000" pitchFamily="2" charset="-78"/>
              </a:rPr>
              <a:t>زنده محسوب می شود </a:t>
            </a:r>
            <a:r>
              <a:rPr lang="en-US" sz="2000" dirty="0" smtClean="0">
                <a:latin typeface="Times New Roman"/>
                <a:ea typeface="Times New Roman"/>
                <a:cs typeface="B Yagut" panose="00000400000000000000" pitchFamily="2" charset="-78"/>
              </a:rPr>
              <a:t>.</a:t>
            </a:r>
            <a:endParaRPr lang="en-US" sz="2000" dirty="0">
              <a:cs typeface="B Yagut" panose="00000400000000000000" pitchFamily="2" charset="-78"/>
            </a:endParaRPr>
          </a:p>
        </p:txBody>
      </p:sp>
      <p:pic>
        <p:nvPicPr>
          <p:cNvPr id="4" name="ZOOM00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5144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5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ساختمان دستگاه تنفس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300"/>
            <a:ext cx="8229600" cy="4657700"/>
          </a:xfrm>
        </p:spPr>
        <p:txBody>
          <a:bodyPr>
            <a:normAutofit/>
          </a:bodyPr>
          <a:lstStyle/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طی عمل تنفس اکسیژن موجود در هوا جذب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 دی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اکسید کربن ناشی از سوخت مواد غذایی در سلولهادفع می گردد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دستگاه تنفس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شامل :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مجاری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تنفسی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،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ششها،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قفسه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سینه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،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ماهیچه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های تنفسی</a:t>
            </a: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مجاری تنفسی :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الف-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مجاری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فوقانی مانند بینی وحلق</a:t>
            </a: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                      ب-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مجاری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تحتانی شامل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حنجره –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نای –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نایژه -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نایژک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17540"/>
            <a:ext cx="3898180" cy="249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ZOOM004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4897727"/>
            <a:ext cx="6096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9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ساختمان دستگاه تنفسی انسان – پزشک تو – سایت پزشکی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7214"/>
            <a:ext cx="7416824" cy="480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ZOOM00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784" y="4873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6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حفره بینی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300"/>
            <a:ext cx="8435280" cy="4047836"/>
          </a:xfrm>
        </p:spPr>
        <p:txBody>
          <a:bodyPr>
            <a:normAutofit/>
          </a:bodyPr>
          <a:lstStyle/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به وسیله یک تیغه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میانی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(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که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 پایین از جنس غضروف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است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)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به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دو بخش تقسیم شده است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ناحیه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بویایی در خلف بینی قرار گرفته است ودر آن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سلول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های حس بویایی قرار گرفته اند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هوای تنفس در ناحیه خلف بینی گرم ومرطوب می شود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مژه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های ریزی در بافت بینی قرار دارند که هوای دمی را از ذرات خارجی پاک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میکنند.علاوه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بر این رگهای خونی زیادسبب گرم ومرطوب شدن هوا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میشود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endParaRPr lang="fa-IR" sz="2400" dirty="0" smtClean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 زمان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سرماخوردگی و حساسیتها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ممکن است قطر رگهای بینی زیادشده وباعث گرفتگی بینی شوند. این عروق منشاءخونریزی های بینی هستند.</a:t>
            </a:r>
          </a:p>
          <a:p>
            <a:pPr marL="548640" lvl="0" indent="-411480" algn="just" rtl="1"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algn="just"/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5" name="ZOOM00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4945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4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>
                <a:ln w="63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/>
                <a:cs typeface="B Yagut" panose="00000400000000000000" pitchFamily="2" charset="-78"/>
              </a:rPr>
              <a:t>حنجره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7307"/>
            <a:ext cx="8229600" cy="3987829"/>
          </a:xfrm>
        </p:spPr>
        <p:txBody>
          <a:bodyPr>
            <a:normAutofit/>
          </a:bodyPr>
          <a:lstStyle/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در عقب حفره بینی بالای نای قرار دارد. در حنجره تعدادی تار یا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طناب صوتی 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وجود </a:t>
            </a: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دارد که ارتعاش آنها به وسیله بازدم منجر به تولید صدا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میشود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ساختمان حنجره غضروفی است ودر جلوی گردن لمس می شود. </a:t>
            </a: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یک زائده</a:t>
            </a:r>
            <a:endParaRPr lang="fa-IR" sz="2400" dirty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pPr marL="137160" lvl="0" indent="0" algn="just" rtl="1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fa-IR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غضروفی به نام اپی گلوت در هنگام بلع غذا دهانه حنجره را میبندد و مانع ورود غذا به نای می گردد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  <a:cs typeface="B Yagut" panose="00000400000000000000" pitchFamily="2" charset="-78"/>
              </a:rPr>
              <a:t>.</a:t>
            </a:r>
            <a:endParaRPr lang="fa-IR" sz="2400" dirty="0" smtClean="0">
              <a:solidFill>
                <a:prstClr val="black"/>
              </a:solidFill>
              <a:latin typeface="Book Antiqua"/>
              <a:cs typeface="B Yagut" panose="00000400000000000000" pitchFamily="2" charset="-78"/>
            </a:endParaRPr>
          </a:p>
          <a:p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4" name="Content Placeholder 3" descr="58CA22FB7VCA3215TDCAM2D75OCA01KHLECAU86Q1RCANRXJDZCANZLUK9CA6IDWQ2CACJ0COJCABTF8P3CAS9H41KCAGTO2ENCAEKF4FHCAE7URJTCAMST12OCACWSXCRCAZ9R3HFCAQW24CFCA96S4Y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17540"/>
            <a:ext cx="3419872" cy="2336941"/>
          </a:xfrm>
          <a:prstGeom prst="rect">
            <a:avLst/>
          </a:prstGeom>
        </p:spPr>
      </p:pic>
      <p:pic>
        <p:nvPicPr>
          <p:cNvPr id="6" name="ZOOM00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0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گیلان</_x062f__x0627__x0646__x0634__x06af__x0627__x0647_>
    <_x0646__x0648__x0639__x0020__x062d__x06cc__x0637__x0647_ xmlns="12fdc5dc-769e-4543-b10d-fbea3dac4417">آناتومی و فیزیولوژی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5NN7CDR5NKU2-831-1094</_dlc_DocId>
    <_dlc_DocIdUrl xmlns="1047730d-92e1-4018-9084-d932fd3a7f58">
      <Url>http://www.health.gov.ir/hnd/_layouts/DocIdRedir.aspx?ID=5NN7CDR5NKU2-831-1094</Url>
      <Description>5NN7CDR5NKU2-831-1094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CF2BE8-59D3-49C8-86BE-8C43FAC99BD7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1570221-7622-4EBD-AD6C-77C4AE949F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307CC1-27E3-4449-AE28-AF17CE529930}">
  <ds:schemaRefs>
    <ds:schemaRef ds:uri="http://schemas.microsoft.com/office/2006/metadata/properties"/>
    <ds:schemaRef ds:uri="http://purl.org/dc/elements/1.1/"/>
    <ds:schemaRef ds:uri="1047730d-92e1-4018-9084-d932fd3a7f58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12fdc5dc-769e-4543-b10d-fbea3dac4417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E072E42A-C5EF-48CA-BDFD-8673C1C076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1176</TotalTime>
  <Words>1204</Words>
  <Application>Microsoft Office PowerPoint</Application>
  <PresentationFormat>On-screen Show (16:10)</PresentationFormat>
  <Paragraphs>115</Paragraphs>
  <Slides>21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B Yagut</vt:lpstr>
      <vt:lpstr>Book Antiqua</vt:lpstr>
      <vt:lpstr>Calibri</vt:lpstr>
      <vt:lpstr>Lucida Sans</vt:lpstr>
      <vt:lpstr>Times New Roman</vt:lpstr>
      <vt:lpstr>Wingdings 2</vt:lpstr>
      <vt:lpstr>Office Theme</vt:lpstr>
      <vt:lpstr>PowerPoint Presentation</vt:lpstr>
      <vt:lpstr>PowerPoint Presentation</vt:lpstr>
      <vt:lpstr>اهداف آموزشی</vt:lpstr>
      <vt:lpstr>فهرست مطالب این جلسه :</vt:lpstr>
      <vt:lpstr>مقدمه</vt:lpstr>
      <vt:lpstr>ساختمان دستگاه تنفس</vt:lpstr>
      <vt:lpstr>PowerPoint Presentation</vt:lpstr>
      <vt:lpstr>حفره بینی</vt:lpstr>
      <vt:lpstr>حنجره</vt:lpstr>
      <vt:lpstr>نای ونایژه</vt:lpstr>
      <vt:lpstr>پوشش داخلی مجرای تنفسی</vt:lpstr>
      <vt:lpstr>شش</vt:lpstr>
      <vt:lpstr>PowerPoint Presentation</vt:lpstr>
      <vt:lpstr>PowerPoint Presentation</vt:lpstr>
      <vt:lpstr>چگونگی دم وبازدم</vt:lpstr>
      <vt:lpstr>PowerPoint Presentation</vt:lpstr>
      <vt:lpstr>تنظیم تنفس</vt:lpstr>
      <vt:lpstr>خلاصه نتیجه گیری</vt:lpstr>
      <vt:lpstr>پرسش و تمرین</vt:lpstr>
      <vt:lpstr>منابع</vt:lpstr>
      <vt:lpstr> لطفاً نظرات و پیشنهادات خود پیرامون این بسته آموزشی را به آدرس زیر ارسال کنید: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Arya</dc:creator>
  <cp:lastModifiedBy>Sima Jalali</cp:lastModifiedBy>
  <cp:revision>229</cp:revision>
  <dcterms:created xsi:type="dcterms:W3CDTF">2014-11-12T05:22:58Z</dcterms:created>
  <dcterms:modified xsi:type="dcterms:W3CDTF">2020-12-02T10:01:21Z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58d28eb4-fcae-4324-a93d-c83c3b83d03f</vt:lpwstr>
  </property>
</Properties>
</file>